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45"/>
  </p:notesMasterIdLst>
  <p:sldIdLst>
    <p:sldId id="588" r:id="rId3"/>
    <p:sldId id="632" r:id="rId4"/>
    <p:sldId id="671" r:id="rId5"/>
    <p:sldId id="631" r:id="rId6"/>
    <p:sldId id="672" r:id="rId7"/>
    <p:sldId id="673" r:id="rId8"/>
    <p:sldId id="674" r:id="rId9"/>
    <p:sldId id="675" r:id="rId10"/>
    <p:sldId id="676" r:id="rId11"/>
    <p:sldId id="638" r:id="rId12"/>
    <p:sldId id="670" r:id="rId13"/>
    <p:sldId id="641" r:id="rId14"/>
    <p:sldId id="642" r:id="rId15"/>
    <p:sldId id="643" r:id="rId16"/>
    <p:sldId id="644" r:id="rId17"/>
    <p:sldId id="645" r:id="rId18"/>
    <p:sldId id="646" r:id="rId19"/>
    <p:sldId id="647" r:id="rId20"/>
    <p:sldId id="648" r:id="rId21"/>
    <p:sldId id="649" r:id="rId22"/>
    <p:sldId id="650" r:id="rId23"/>
    <p:sldId id="651" r:id="rId24"/>
    <p:sldId id="652" r:id="rId25"/>
    <p:sldId id="653" r:id="rId26"/>
    <p:sldId id="654" r:id="rId27"/>
    <p:sldId id="655" r:id="rId28"/>
    <p:sldId id="656" r:id="rId29"/>
    <p:sldId id="657" r:id="rId30"/>
    <p:sldId id="658" r:id="rId31"/>
    <p:sldId id="659" r:id="rId32"/>
    <p:sldId id="661" r:id="rId33"/>
    <p:sldId id="662" r:id="rId34"/>
    <p:sldId id="663" r:id="rId35"/>
    <p:sldId id="664" r:id="rId36"/>
    <p:sldId id="665" r:id="rId37"/>
    <p:sldId id="660" r:id="rId38"/>
    <p:sldId id="667" r:id="rId39"/>
    <p:sldId id="666" r:id="rId40"/>
    <p:sldId id="668" r:id="rId41"/>
    <p:sldId id="669" r:id="rId42"/>
    <p:sldId id="633" r:id="rId43"/>
    <p:sldId id="63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8C4"/>
    <a:srgbClr val="000099"/>
    <a:srgbClr val="66CCFF"/>
    <a:srgbClr val="FF0000"/>
    <a:srgbClr val="C6466B"/>
    <a:srgbClr val="FF9900"/>
    <a:srgbClr val="99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9" autoAdjust="0"/>
    <p:restoredTop sz="95373" autoAdjust="0"/>
  </p:normalViewPr>
  <p:slideViewPr>
    <p:cSldViewPr>
      <p:cViewPr>
        <p:scale>
          <a:sx n="73" d="100"/>
          <a:sy n="73" d="100"/>
        </p:scale>
        <p:origin x="-348" y="2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64" y="-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1B9EE-D541-46EB-AF9F-DD9ACAB7AFE7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2A28-D55D-4DEE-A5AD-28137AD9A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48539E1-2BAF-4A87-8C12-5B3F4886C70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2A28-D55D-4DEE-A5AD-28137AD9A42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1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2A28-D55D-4DEE-A5AD-28137AD9A42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2A28-D55D-4DEE-A5AD-28137AD9A42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7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2A28-D55D-4DEE-A5AD-28137AD9A42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4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F7D5-D43C-494F-8742-43B3AF33B8D7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767-D6E3-45C3-88CB-9C343E1E0D02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9E74-4895-4749-B79C-F5735D045D0E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5812" y="2533504"/>
            <a:ext cx="4872039" cy="3097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7042152" y="2347917"/>
            <a:ext cx="3289300" cy="2770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98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0B2E4-A264-431E-ABDE-38E3BCDA58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02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F7D5-D43C-494F-8742-43B3AF33B8D7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3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B67E-DC26-4C1A-826B-AAB65733631C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2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B9C5-DAE9-4864-AC5A-394237965B41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1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197B-5B9D-452C-BCBA-A295B6D7DE61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90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B2E-F045-4CD4-BBB9-6D53F50ED05B}" type="datetime1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8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482D-2D81-4F15-8CAE-146A72B71DBF}" type="datetime1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497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B67E-DC26-4C1A-826B-AAB65733631C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1269-9003-408F-83A3-5BB5DC530D50}" type="datetime1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9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2035-A608-4B5F-A170-1AB44C18E7EB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0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6F9F-3A4C-490E-94CD-A9C92308FAE6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58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767-D6E3-45C3-88CB-9C343E1E0D02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1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9E74-4895-4749-B79C-F5735D045D0E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0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0B2E4-A264-431E-ABDE-38E3BCDA58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8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B9C5-DAE9-4864-AC5A-394237965B41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197B-5B9D-452C-BCBA-A295B6D7DE61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B2E-F045-4CD4-BBB9-6D53F50ED05B}" type="datetime1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482D-2D81-4F15-8CAE-146A72B71DBF}" type="datetime1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1269-9003-408F-83A3-5BB5DC530D50}" type="datetime1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2035-A608-4B5F-A170-1AB44C18E7EB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6F9F-3A4C-490E-94CD-A9C92308FAE6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Schedule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1A1A-C69D-423B-9765-4DC62BA7D855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Image result for logo of nepal government">
            <a:extLst>
              <a:ext uri="{FF2B5EF4-FFF2-40B4-BE49-F238E27FC236}">
                <a16:creationId xmlns:a16="http://schemas.microsoft.com/office/drawing/2014/main" xmlns="" id="{AECE32EE-7286-4044-BC1A-53241950AB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" y="-32425"/>
            <a:ext cx="792347" cy="5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050077-E24D-4246-BE7C-71E98F9A160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06199" y="27166"/>
            <a:ext cx="639948" cy="639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FFC769-2FF5-4255-956E-2C23E2C5F376}"/>
              </a:ext>
            </a:extLst>
          </p:cNvPr>
          <p:cNvSpPr txBox="1"/>
          <p:nvPr userDrawn="1"/>
        </p:nvSpPr>
        <p:spPr>
          <a:xfrm>
            <a:off x="1097179" y="27166"/>
            <a:ext cx="1015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400" b="0" dirty="0">
                <a:solidFill>
                  <a:srgbClr val="FF0000"/>
                </a:solidFill>
                <a:cs typeface="Kalimati" panose="00000400000000000000" pitchFamily="2"/>
              </a:rPr>
              <a:t>केन्द्रीय तथ्याङ्क विभाग</a:t>
            </a:r>
            <a:endParaRPr lang="en-US" sz="1400" b="0" dirty="0">
              <a:solidFill>
                <a:srgbClr val="FF0000"/>
              </a:solidFill>
              <a:cs typeface="Kalimati" panose="00000400000000000000" pitchFamily="2"/>
            </a:endParaRPr>
          </a:p>
          <a:p>
            <a:pPr algn="ctr"/>
            <a:r>
              <a:rPr lang="ne-NP" sz="1800" b="0" dirty="0">
                <a:solidFill>
                  <a:srgbClr val="FF0000"/>
                </a:solidFill>
                <a:cs typeface="Kalimati" panose="00000400000000000000" pitchFamily="2"/>
              </a:rPr>
              <a:t>राष्ट्रिय कृषिगणना २०७८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4C7B003-50A9-471B-8DC3-F129A3E60B43}"/>
              </a:ext>
            </a:extLst>
          </p:cNvPr>
          <p:cNvCxnSpPr/>
          <p:nvPr userDrawn="1"/>
        </p:nvCxnSpPr>
        <p:spPr>
          <a:xfrm>
            <a:off x="0" y="686661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9" r:id="rId12"/>
    <p:sldLayoutId id="214748371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1A1A-C69D-423B-9765-4DC62BA7D855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Schedule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Image result for logo of nepal government">
            <a:extLst>
              <a:ext uri="{FF2B5EF4-FFF2-40B4-BE49-F238E27FC236}">
                <a16:creationId xmlns:a16="http://schemas.microsoft.com/office/drawing/2014/main" xmlns="" id="{AECE32EE-7286-4044-BC1A-53241950AB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" y="27166"/>
            <a:ext cx="792347" cy="5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050077-E24D-4246-BE7C-71E98F9A160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06200" y="27166"/>
            <a:ext cx="639948" cy="639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FFC769-2FF5-4255-956E-2C23E2C5F376}"/>
              </a:ext>
            </a:extLst>
          </p:cNvPr>
          <p:cNvSpPr txBox="1"/>
          <p:nvPr userDrawn="1"/>
        </p:nvSpPr>
        <p:spPr>
          <a:xfrm>
            <a:off x="1143000" y="26719"/>
            <a:ext cx="1015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400" b="0" dirty="0">
                <a:solidFill>
                  <a:srgbClr val="FF0000"/>
                </a:solidFill>
                <a:cs typeface="Kalimati" panose="00000400000000000000" pitchFamily="2"/>
              </a:rPr>
              <a:t>केन्द्रीय तथ्याङ्क विभाग</a:t>
            </a:r>
            <a:endParaRPr lang="en-US" sz="1400" b="0" dirty="0">
              <a:solidFill>
                <a:srgbClr val="FF0000"/>
              </a:solidFill>
              <a:cs typeface="Kalimati" panose="00000400000000000000" pitchFamily="2"/>
            </a:endParaRPr>
          </a:p>
          <a:p>
            <a:pPr algn="ctr"/>
            <a:r>
              <a:rPr lang="ne-NP" sz="1800" b="0" dirty="0">
                <a:solidFill>
                  <a:srgbClr val="FF0000"/>
                </a:solidFill>
                <a:cs typeface="Kalimati" panose="00000400000000000000" pitchFamily="2"/>
              </a:rPr>
              <a:t>राष्ट्रिय कृषिगणना २०७८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4C7B003-50A9-471B-8DC3-F129A3E60B43}"/>
              </a:ext>
            </a:extLst>
          </p:cNvPr>
          <p:cNvCxnSpPr/>
          <p:nvPr userDrawn="1"/>
        </p:nvCxnSpPr>
        <p:spPr>
          <a:xfrm>
            <a:off x="0" y="66699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86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295400"/>
            <a:ext cx="12192000" cy="2819400"/>
          </a:xfrm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ne-NP" sz="2800" dirty="0">
                <a:solidFill>
                  <a:srgbClr val="4708C4"/>
                </a:solidFill>
                <a:latin typeface="Preeti"/>
                <a:cs typeface="Kalimati" pitchFamily="2"/>
              </a:rPr>
              <a:t>राष्ट्रिय कृषिगणना २०७८</a:t>
            </a:r>
            <a:r>
              <a:rPr lang="ne-NP" b="0" dirty="0">
                <a:latin typeface="Preeti" pitchFamily="2" charset="0"/>
                <a:cs typeface="Kalimati" panose="00000400000000000000" pitchFamily="2"/>
              </a:rPr>
              <a:t/>
            </a:r>
            <a:br>
              <a:rPr lang="ne-NP" b="0" dirty="0">
                <a:latin typeface="Preeti" pitchFamily="2" charset="0"/>
                <a:cs typeface="Kalimati" panose="00000400000000000000" pitchFamily="2"/>
              </a:rPr>
            </a:br>
            <a:r>
              <a:rPr lang="ne-NP" sz="3000" b="0" dirty="0">
                <a:solidFill>
                  <a:srgbClr val="4708C4"/>
                </a:solidFill>
                <a:latin typeface="Preeti"/>
                <a:cs typeface="Kalimati" panose="00000400000000000000" pitchFamily="2"/>
              </a:rPr>
              <a:t>प</a:t>
            </a:r>
            <a:r>
              <a:rPr lang="ne-NP" sz="3000" dirty="0">
                <a:solidFill>
                  <a:srgbClr val="4708C4"/>
                </a:solidFill>
                <a:latin typeface="Preeti"/>
                <a:cs typeface="Kalimati" panose="00000400000000000000" pitchFamily="2"/>
              </a:rPr>
              <a:t>्रशिक्षकको लागि क्षेत्रीयस्तरको तालिम</a:t>
            </a:r>
            <a:r>
              <a:rPr lang="ne-NP" sz="2800" dirty="0">
                <a:solidFill>
                  <a:schemeClr val="tx2"/>
                </a:solidFill>
                <a:latin typeface="Preeti"/>
                <a:cs typeface="Kalimati" pitchFamily="2"/>
              </a:rPr>
              <a:t/>
            </a:r>
            <a:br>
              <a:rPr lang="ne-NP" sz="2800" dirty="0">
                <a:solidFill>
                  <a:schemeClr val="tx2"/>
                </a:solidFill>
                <a:latin typeface="Preeti"/>
                <a:cs typeface="Kalimati" pitchFamily="2"/>
              </a:rPr>
            </a:br>
            <a:r>
              <a:rPr lang="ne-NP" sz="2800" dirty="0">
                <a:solidFill>
                  <a:schemeClr val="tx2"/>
                </a:solidFill>
                <a:latin typeface="Preeti"/>
                <a:cs typeface="Kalimati" pitchFamily="2"/>
              </a:rPr>
              <a:t>मितिः चैत्र १८,</a:t>
            </a:r>
            <a:r>
              <a:rPr lang="en-US" sz="2800" dirty="0">
                <a:solidFill>
                  <a:schemeClr val="tx2"/>
                </a:solidFill>
                <a:latin typeface="Preeti"/>
                <a:cs typeface="Kalimati" pitchFamily="2"/>
              </a:rPr>
              <a:t> </a:t>
            </a:r>
            <a:r>
              <a:rPr lang="ne-NP" sz="2800" dirty="0">
                <a:solidFill>
                  <a:schemeClr val="tx2"/>
                </a:solidFill>
                <a:latin typeface="Preeti"/>
                <a:cs typeface="Kalimati" pitchFamily="2"/>
              </a:rPr>
              <a:t>२०७८</a:t>
            </a:r>
            <a:br>
              <a:rPr lang="ne-NP" sz="2800" dirty="0">
                <a:solidFill>
                  <a:schemeClr val="tx2"/>
                </a:solidFill>
                <a:latin typeface="Preeti"/>
                <a:cs typeface="Kalimati" pitchFamily="2"/>
              </a:rPr>
            </a:br>
            <a:r>
              <a:rPr lang="ne-NP" sz="2000" dirty="0">
                <a:solidFill>
                  <a:schemeClr val="tx2"/>
                </a:solidFill>
                <a:latin typeface="Preeti"/>
                <a:cs typeface="Kalimati" pitchFamily="2"/>
              </a:rPr>
              <a:t> बाँके, मोरङ</a:t>
            </a:r>
            <a:r>
              <a:rPr lang="en-US" sz="2000" dirty="0">
                <a:latin typeface="Preeti"/>
                <a:cs typeface="Kalimati" pitchFamily="2"/>
              </a:rPr>
              <a:t/>
            </a:r>
            <a:br>
              <a:rPr lang="en-US" sz="2000" dirty="0">
                <a:latin typeface="Preeti"/>
                <a:cs typeface="Kalimati" pitchFamily="2"/>
              </a:rPr>
            </a:br>
            <a:endParaRPr lang="en-US" sz="2000" dirty="0"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BA6E71-2ED7-4E78-9BD9-383B3C7F7960}"/>
              </a:ext>
            </a:extLst>
          </p:cNvPr>
          <p:cNvSpPr txBox="1"/>
          <p:nvPr/>
        </p:nvSpPr>
        <p:spPr>
          <a:xfrm>
            <a:off x="1282700" y="5261901"/>
            <a:ext cx="9271000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e-NP" sz="2800" dirty="0">
                <a:solidFill>
                  <a:srgbClr val="002060"/>
                </a:solidFill>
                <a:latin typeface="Preeti"/>
                <a:cs typeface="Kalimati" pitchFamily="2"/>
              </a:rPr>
              <a:t>अभ्यास</a:t>
            </a:r>
            <a:endParaRPr lang="en-US" sz="2800" dirty="0">
              <a:solidFill>
                <a:srgbClr val="002060"/>
              </a:solidFill>
              <a:latin typeface="Preeti"/>
              <a:cs typeface="Kalimati" pitchFamily="2"/>
            </a:endParaRPr>
          </a:p>
          <a:p>
            <a:pPr algn="ctr">
              <a:lnSpc>
                <a:spcPct val="150000"/>
              </a:lnSpc>
            </a:pPr>
            <a:r>
              <a:rPr lang="ne-NP" sz="2800" dirty="0">
                <a:solidFill>
                  <a:srgbClr val="002060"/>
                </a:solidFill>
                <a:latin typeface="Preeti"/>
                <a:cs typeface="Kalimati" pitchFamily="2"/>
              </a:rPr>
              <a:t>(भाग ५ सम्म)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1F62E6-14E3-49F6-AA95-4AFBC686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00801"/>
            <a:ext cx="2844800" cy="457200"/>
          </a:xfrm>
        </p:spPr>
        <p:txBody>
          <a:bodyPr/>
          <a:lstStyle/>
          <a:p>
            <a:fld id="{B6F15528-21DE-4FAA-801E-634DDDAF4B2B}" type="slidenum">
              <a:rPr lang="en-US" sz="1800" smtClean="0">
                <a:latin typeface="Fontasy Himali" panose="04020500000000000000" pitchFamily="82" charset="0"/>
              </a:rPr>
              <a:pPr/>
              <a:t>1</a:t>
            </a:fld>
            <a:endParaRPr lang="en-US" sz="1800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1A41DD-702D-4F97-A023-C767D3F565F0}"/>
              </a:ext>
            </a:extLst>
          </p:cNvPr>
          <p:cNvSpPr txBox="1"/>
          <p:nvPr/>
        </p:nvSpPr>
        <p:spPr>
          <a:xfrm>
            <a:off x="8915400" y="4126468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चौथो दिनको तेस्रो सत्र</a:t>
            </a:r>
            <a:endParaRPr lang="en-US" sz="2400" b="1" dirty="0">
              <a:solidFill>
                <a:srgbClr val="0070C0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1604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7B864-E7E4-43DC-A577-5EB35EAB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124200"/>
            <a:ext cx="10972800" cy="1143000"/>
          </a:xfrm>
        </p:spPr>
        <p:txBody>
          <a:bodyPr/>
          <a:lstStyle/>
          <a:p>
            <a:r>
              <a:rPr lang="ne-NP" dirty="0" smtClean="0">
                <a:solidFill>
                  <a:srgbClr val="4708C4"/>
                </a:solidFill>
                <a:cs typeface="Kalimati" pitchFamily="2"/>
              </a:rPr>
              <a:t>भरिएको अभ्यासको प्रदर्शन</a:t>
            </a:r>
            <a:endParaRPr lang="en-US" dirty="0">
              <a:solidFill>
                <a:srgbClr val="4708C4"/>
              </a:solidFill>
              <a:cs typeface="Kalimati" pitchFamily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B4DDF6-8F5D-468D-9A8D-9CB71221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10</a:t>
            </a:fld>
            <a:endParaRPr lang="en-US" sz="1600" dirty="0">
              <a:latin typeface="Fontasy Himal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2B98DA-661B-473D-BAAC-395911DF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102" y="6471104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11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905323-594C-4505-99FF-02B21399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3" y="854076"/>
            <a:ext cx="11887199" cy="56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8AD37D-EB6B-4E52-99C6-0F202118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400" smtClean="0">
                <a:latin typeface="Fontasy Himali" pitchFamily="82" charset="0"/>
              </a:rPr>
              <a:pPr/>
              <a:t>12</a:t>
            </a:fld>
            <a:endParaRPr lang="en-US" sz="14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BF07EA-5F58-4E44-A89F-C08240CDC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11887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C318EA-B8BE-4EEC-A4B8-1314B58A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13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858C80-A317-4AFE-B02A-FAF1F1EA3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11811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E7E9A1-7121-4360-AB4B-06D17725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14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AF993E-414F-41C8-AB6B-38B9B24F1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11963400" cy="55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8ACC71-C919-4C8C-885E-6E2FBF5A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15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1EF652-FE42-436B-B8B5-4339B431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181100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642758-642D-4FF9-875D-96EC9F3C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256861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16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E57CF1-3746-479C-991A-4376955A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11658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10627A-A8ED-49EE-B6CB-050B14DD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2460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17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6CCD98-4AA5-4AFA-99DA-6BC5DBBD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1"/>
            <a:ext cx="1188720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4A34C7-0ACD-43C0-B999-E4A189A9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18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4833BC-301E-4400-82AC-5D80481F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" y="762000"/>
            <a:ext cx="117631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24D607-7553-4D25-9521-DB82D13349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64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19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7FCFBB-8D95-47C9-965E-70F2D904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" y="762000"/>
            <a:ext cx="11887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9"/>
          <p:cNvSpPr txBox="1">
            <a:spLocks/>
          </p:cNvSpPr>
          <p:nvPr/>
        </p:nvSpPr>
        <p:spPr>
          <a:xfrm>
            <a:off x="11250930" y="6400800"/>
            <a:ext cx="94107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fld id="{2840B2E4-A264-431E-ABDE-38E3BCDA5876}" type="slidenum">
              <a:rPr lang="en-US">
                <a:latin typeface="Fontasy Himali" panose="04020500000000000000" pitchFamily="82" charset="0"/>
              </a:rPr>
              <a:pPr algn="r">
                <a:lnSpc>
                  <a:spcPct val="150000"/>
                </a:lnSpc>
              </a:pPr>
              <a:t>2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685802"/>
            <a:ext cx="12192000" cy="8790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sz="2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प्रस्तुतिका विषय र सन्दर्भ सामाग्री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3733BA-3936-48FA-B117-6811112751CB}"/>
              </a:ext>
            </a:extLst>
          </p:cNvPr>
          <p:cNvSpPr txBox="1"/>
          <p:nvPr/>
        </p:nvSpPr>
        <p:spPr>
          <a:xfrm>
            <a:off x="432304" y="4329246"/>
            <a:ext cx="3733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e-NP" sz="2800" b="1" dirty="0">
                <a:cs typeface="Kalimati" pitchFamily="2"/>
              </a:rPr>
              <a:t>सन्दर्भ सामाग्री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cs typeface="Kalimati" pitchFamily="2"/>
              </a:rPr>
              <a:t>गणना पुस्तिका,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solidFill>
                  <a:srgbClr val="002060"/>
                </a:solidFill>
                <a:cs typeface="Kalimati" pitchFamily="2"/>
              </a:rPr>
              <a:t>सुपरिवेक्षक पुस्तिका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7C11A3-BB78-4619-B0F4-36F26C913B92}"/>
              </a:ext>
            </a:extLst>
          </p:cNvPr>
          <p:cNvSpPr txBox="1"/>
          <p:nvPr/>
        </p:nvSpPr>
        <p:spPr>
          <a:xfrm>
            <a:off x="432304" y="1676400"/>
            <a:ext cx="49778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e-NP" sz="2800" b="1" dirty="0">
                <a:cs typeface="Kalimati" pitchFamily="2"/>
              </a:rPr>
              <a:t>प्रस्तुतिका विषय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>
                <a:cs typeface="Kalimati" pitchFamily="2"/>
              </a:rPr>
              <a:t>अभ्यासका </a:t>
            </a:r>
            <a:r>
              <a:rPr lang="ne-NP" sz="2400" dirty="0">
                <a:cs typeface="Kalimati" pitchFamily="2"/>
              </a:rPr>
              <a:t>लागि मार्गदर्शन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520C8FC-7C7D-4CD5-A093-2F226D7D4750}"/>
              </a:ext>
            </a:extLst>
          </p:cNvPr>
          <p:cNvGrpSpPr/>
          <p:nvPr/>
        </p:nvGrpSpPr>
        <p:grpSpPr>
          <a:xfrm>
            <a:off x="9296400" y="1219200"/>
            <a:ext cx="2519142" cy="5275489"/>
            <a:chOff x="10527347" y="1125311"/>
            <a:chExt cx="1447165" cy="3980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937F392-77AD-48B3-A68A-D5289F515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93" t="3148" r="5289" b="3148"/>
            <a:stretch/>
          </p:blipFill>
          <p:spPr>
            <a:xfrm>
              <a:off x="10527347" y="3154680"/>
              <a:ext cx="1447165" cy="1950720"/>
            </a:xfrm>
            <a:prstGeom prst="rect">
              <a:avLst/>
            </a:prstGeom>
            <a:ln w="12700">
              <a:solidFill>
                <a:srgbClr val="00B050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5351729-6D8A-46E8-BDA9-FCD608A79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7347" y="1125311"/>
              <a:ext cx="1447165" cy="1961515"/>
            </a:xfrm>
            <a:prstGeom prst="rect">
              <a:avLst/>
            </a:prstGeom>
            <a:ln w="12700">
              <a:solidFill>
                <a:srgbClr val="00B05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383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2ACF7DD-AB93-4DE8-8DFC-F4EA32E32C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00800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800" smtClean="0">
                <a:latin typeface="Fontasy Himali" pitchFamily="82" charset="0"/>
              </a:rPr>
              <a:t>20</a:t>
            </a:fld>
            <a:endParaRPr lang="en-US" sz="18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B9501F-3001-48DC-B53C-87168C924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1"/>
            <a:ext cx="11506200" cy="58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A1ED96E-AC62-44EE-89E4-33923F1BD1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21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A73AAF-029F-4897-B9ED-634EB0542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1811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2D2091A-1518-4901-ADA2-9115042849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7509" y="6496002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22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0BB13D-DE1C-4935-8AF3-52EEA157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1811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FD4F75D-5707-45A9-B847-7ECC558A8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00800"/>
            <a:ext cx="3505200" cy="320675"/>
          </a:xfrm>
        </p:spPr>
        <p:txBody>
          <a:bodyPr/>
          <a:lstStyle/>
          <a:p>
            <a:fld id="{2840B2E4-A264-431E-ABDE-38E3BCDA5876}" type="slidenum">
              <a:rPr lang="en-US" sz="1800" smtClean="0">
                <a:latin typeface="Fontasy Himali" pitchFamily="82" charset="0"/>
              </a:rPr>
              <a:t>23</a:t>
            </a:fld>
            <a:endParaRPr lang="en-US" sz="18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551496-E4C5-4BD0-8A7C-7EE64D5CF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11658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1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AAFB98-B383-46C2-8F26-314C7FCFC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24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ABA4C8-4912-47E5-A019-78F4A7FF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" y="685800"/>
            <a:ext cx="1171520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23C4EF-739A-4301-91FA-6E88DAC27E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25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89EFA4-D4FB-4BDE-AD1A-3338757FA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838201"/>
            <a:ext cx="12039600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6095132-5674-46A6-990D-1C24A24DE6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800" smtClean="0">
                <a:latin typeface="Fontasy Himali" pitchFamily="82" charset="0"/>
              </a:rPr>
              <a:t>26</a:t>
            </a:fld>
            <a:endParaRPr lang="en-US" sz="18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FFDC8-97A7-47B1-892D-F16A7623F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11734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7EF2EF7-E424-4740-945F-BB033BED7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27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47AB6A-48D3-499B-AF55-6343A325F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1"/>
            <a:ext cx="11582400" cy="593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38DF0F1-0863-4F9B-B1B4-C7EC60F5E0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97229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28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BC7283-B0EC-4A9B-A49F-EDF6DDF1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66775"/>
            <a:ext cx="11582400" cy="59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00A8A7E-7A18-42DE-8178-AF1708B0E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11789" y="6400800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29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EB2ABA-E577-4E70-9447-45ABA6FA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85800"/>
            <a:ext cx="11658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524000" y="762000"/>
            <a:ext cx="914400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500"/>
              </a:spcAft>
              <a:buNone/>
            </a:pPr>
            <a:r>
              <a:rPr lang="ne-NP" sz="2800" b="1" dirty="0">
                <a:latin typeface="Preeti"/>
                <a:ea typeface="Calibri"/>
                <a:cs typeface="Kalimati" pitchFamily="2"/>
              </a:rPr>
              <a:t> अभ्यासका लागि मार्गदर्शन</a:t>
            </a:r>
            <a:endParaRPr lang="en-US" sz="2800" b="1" dirty="0">
              <a:ea typeface="Calibri"/>
              <a:cs typeface="Kalimat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221" y="1676400"/>
            <a:ext cx="119368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 smtClean="0">
                <a:cs typeface="Kalimati" pitchFamily="2"/>
              </a:rPr>
              <a:t>सहभागिहरूले </a:t>
            </a:r>
            <a:r>
              <a:rPr lang="ne-NP" sz="2400" dirty="0">
                <a:cs typeface="Kalimati" pitchFamily="2"/>
              </a:rPr>
              <a:t>तोकिएको समय भित्र सन्दर्भ सामग्री प्रयोग गरि नमूना प्रश्नावली भर्नुपर्दछ 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प्रत्येक सहभागीले अभ्यासका लागी बनाईएको कथा हेरी लगत २ नमूना प्रश्नावली भर्नुपर्दछ 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भरिएको नमूना प्रश्नावली पाँच पाँच जनाको समूह बनार्इ प्रत्यक समूहबाट एक जनाले प्रस्तुत गर्नुपर्दछ 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प्रश्नावली भर्दा आइपरेका समस्या टिपोट गरी भोलिपल्टको पहिलो सत्रमा प्रस्तुति गर्नुपर्दछ ।</a:t>
            </a:r>
          </a:p>
        </p:txBody>
      </p:sp>
      <p:sp>
        <p:nvSpPr>
          <p:cNvPr id="5" name="Slide Number Placeholder 19"/>
          <p:cNvSpPr txBox="1">
            <a:spLocks/>
          </p:cNvSpPr>
          <p:nvPr/>
        </p:nvSpPr>
        <p:spPr>
          <a:xfrm>
            <a:off x="9477154" y="65115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DCD6EC6-BA2D-48AD-95E2-4324ADC4B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58041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30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2A3752-21D3-4599-AAFE-88C96A09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07571"/>
            <a:ext cx="11582400" cy="59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713EA5A-240A-4246-BE87-CEA3DFFFE0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13966" y="6360704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31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0C1BF9-9C95-45F7-8B44-027CAACD6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199"/>
            <a:ext cx="11658600" cy="5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D42E7DA-875F-4319-9EF4-0AEA3CC04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32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0022EC-CF1A-4B96-8490-0B9478F4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49923"/>
            <a:ext cx="1173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0EC86E-1779-40C9-B368-A304D44B8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00800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33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D7353C-2BC1-4E10-85BE-E7C9BEA7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47436"/>
            <a:ext cx="11658600" cy="58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D263784-1E8B-4CD2-AD17-11DC17E32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24851" y="6400800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400" smtClean="0">
                <a:latin typeface="Fontasy Himali" pitchFamily="82" charset="0"/>
              </a:rPr>
              <a:t>34</a:t>
            </a:fld>
            <a:endParaRPr lang="en-US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293F6B-374F-41D8-AE93-A22C20A8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11658600" cy="60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DCCB11D-D630-4B42-B70E-73522AC55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35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4F59C9-BB95-4AAC-8622-EF7CAF413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09207"/>
            <a:ext cx="11734800" cy="60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5925DEB-B2CE-4326-837F-57418BC90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6400" y="644715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400" smtClean="0">
                <a:latin typeface="Fontasy Himali" pitchFamily="82" charset="0"/>
              </a:rPr>
              <a:t>36</a:t>
            </a:fld>
            <a:endParaRPr lang="en-US" sz="14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CCEE79-9774-4123-9C8A-32076C4EA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16280"/>
            <a:ext cx="11506200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1C43453-B19E-43D6-BF5F-41FB44B1E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0091" y="6492875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37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BD01DE-8E92-4268-A5D5-47409F4D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54174"/>
            <a:ext cx="11582400" cy="60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4583B04-1CAE-48C9-BF97-13402AD4A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77000"/>
            <a:ext cx="2819400" cy="363583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  <a:cs typeface="Kalimati" pitchFamily="2"/>
              </a:rPr>
              <a:t>38</a:t>
            </a:fld>
            <a:endParaRPr lang="en-US" sz="1600" dirty="0">
              <a:latin typeface="Fontasy Himali" pitchFamily="82" charset="0"/>
              <a:cs typeface="Kalimat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C20C55-7FB4-4C8C-9F17-11DA7F6D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81062"/>
            <a:ext cx="11658600" cy="58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9B65C4-F4FF-4976-8AD7-5702F5D93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2600" y="6400800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39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0CBEDD-A528-42EB-89AC-BA4854B2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762000"/>
            <a:ext cx="11506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32460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ntasy Himali" pitchFamily="8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ontasy Himali" pitchFamily="8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914400"/>
            <a:ext cx="1074420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400" dirty="0">
                <a:cs typeface="Kalimati" pitchFamily="2"/>
              </a:rPr>
              <a:t> </a:t>
            </a:r>
            <a:r>
              <a:rPr lang="ne-NP" sz="2400" b="1" u="sng" dirty="0">
                <a:cs typeface="Kalimati" pitchFamily="2"/>
              </a:rPr>
              <a:t>उद्देश्यः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cs typeface="Kalimati" pitchFamily="2"/>
              </a:rPr>
              <a:t>सहभागीहरूले तालिममा सिकेका कुरा सही तरिकाले प्रश्नावलीमा भर्न सक्ने बनाउने ।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400" dirty="0">
                <a:cs typeface="Kalimati" pitchFamily="2"/>
              </a:rPr>
              <a:t> </a:t>
            </a:r>
            <a:r>
              <a:rPr lang="ne-NP" sz="2400" b="1" u="sng" dirty="0">
                <a:cs typeface="Kalimati" pitchFamily="2"/>
              </a:rPr>
              <a:t>विधिः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cs typeface="Kalimati" pitchFamily="2"/>
              </a:rPr>
              <a:t>अभ्यासको लागि उपलब्ध गराईएको काल्पनिक कृषक परिवारको उदाहरण पढेर नमूना कृषक परिवार प्रश्नावलीमा विवरण सहि रुपमा भराउने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cs typeface="Kalimati" pitchFamily="2"/>
              </a:rPr>
              <a:t>सहभागिहरूले आफूले भरेको विवरण प्रशिक्षकले सोधे बमोजिम बताउने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cs typeface="Kalimati" pitchFamily="2"/>
              </a:rPr>
              <a:t>सहभागीहरुले कक्षा अभ्यासका क्रममा अनुभव गरेका समस्याहरुका वारेमा छलफल गर्ने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ne-NP" sz="2400" dirty="0">
                <a:cs typeface="Kalimati" pitchFamily="2"/>
              </a:rPr>
              <a:t>अन्त्यमा प्रशिक्षकले भरेको फाराम देखाएर सहि उत्तर बताउने</a:t>
            </a:r>
            <a:r>
              <a:rPr lang="en-US" sz="2400" dirty="0">
                <a:cs typeface="Kalimati" pitchFamily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6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0CD08A5-D36B-4E04-A487-DE443FCE4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6400" y="6437147"/>
            <a:ext cx="2743200" cy="365125"/>
          </a:xfrm>
        </p:spPr>
        <p:txBody>
          <a:bodyPr/>
          <a:lstStyle/>
          <a:p>
            <a:fld id="{2840B2E4-A264-431E-ABDE-38E3BCDA5876}" type="slidenum">
              <a:rPr lang="en-US" sz="1600" smtClean="0">
                <a:latin typeface="Fontasy Himali" pitchFamily="82" charset="0"/>
              </a:rPr>
              <a:t>40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5813E1-A057-4751-8F91-D1B3CAAF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34326"/>
            <a:ext cx="11506200" cy="60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32732" y="2674064"/>
            <a:ext cx="2664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Kalimati" pitchFamily="2"/>
              </a:rPr>
              <a:t> </a:t>
            </a:r>
            <a:r>
              <a:rPr kumimoji="0" lang="ne-NP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Kalimati" pitchFamily="2"/>
              </a:rPr>
              <a:t>थप छलफल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19">
            <a:extLst>
              <a:ext uri="{FF2B5EF4-FFF2-40B4-BE49-F238E27FC236}">
                <a16:creationId xmlns:a16="http://schemas.microsoft.com/office/drawing/2014/main" xmlns="" id="{0EDD5421-C699-4E3C-9A29-D69006262B12}"/>
              </a:ext>
            </a:extLst>
          </p:cNvPr>
          <p:cNvSpPr txBox="1">
            <a:spLocks/>
          </p:cNvSpPr>
          <p:nvPr/>
        </p:nvSpPr>
        <p:spPr>
          <a:xfrm>
            <a:off x="11549270" y="6530009"/>
            <a:ext cx="655981" cy="3081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0B2E4-A264-431E-ABDE-38E3BCDA587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sy Himali" panose="04020500000000000000" pitchFamily="8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sy Himali" panose="04020500000000000000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0B2E4-A264-431E-ABDE-38E3BCDA58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1690" y="3043450"/>
            <a:ext cx="31486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8800" b="1" i="0" u="none" strike="noStrike" kern="1200" cap="none" spc="0" normalizeH="0" baseline="0" noProof="0" dirty="0">
                <a:ln>
                  <a:noFill/>
                </a:ln>
                <a:solidFill>
                  <a:srgbClr val="142DAC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धन्यवाद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42DAC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03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6DB7B8-53A0-42A1-A101-B1683ADB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0080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5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688C7B-C43B-452A-8B17-EEB04F00F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114299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224C8-5FE4-4760-8DDC-A723CA7D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800" smtClean="0">
                <a:latin typeface="Fontasy Himali" pitchFamily="82" charset="0"/>
              </a:rPr>
              <a:pPr/>
              <a:t>6</a:t>
            </a:fld>
            <a:endParaRPr lang="en-US" sz="1800" dirty="0">
              <a:latin typeface="Fontasy Himali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8FA732-788B-440A-9043-D434F2116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28724"/>
            <a:ext cx="10439399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8218D0-744C-4384-9118-A3711558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40080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7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1CE587-D977-485C-BC36-B86F2967D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10591800" cy="58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233581-7DB7-49B9-9CF3-F10DAAA2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Fontasy Himali" pitchFamily="82" charset="0"/>
              </a:rPr>
              <a:pPr/>
              <a:t>8</a:t>
            </a:fld>
            <a:endParaRPr lang="en-US" sz="1600" dirty="0">
              <a:latin typeface="Fontasy Himali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7E13E1-9CDD-4B53-9075-2C01FC34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11277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49F04D-D881-4958-8C60-5B62DEB1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800" smtClean="0">
                <a:latin typeface="Fontasy Himali" pitchFamily="82" charset="0"/>
              </a:rPr>
              <a:pPr/>
              <a:t>9</a:t>
            </a:fld>
            <a:endParaRPr lang="en-US" sz="1800" dirty="0">
              <a:latin typeface="Fontasy Himali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E70821-D8B9-4B94-823F-5CE05085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81087"/>
            <a:ext cx="10439399" cy="531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4061</TotalTime>
  <Words>199</Words>
  <Application>Microsoft Office PowerPoint</Application>
  <PresentationFormat>Custom</PresentationFormat>
  <Paragraphs>72</Paragraphs>
  <Slides>42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राष्ट्रिय कृषिगणना २०७८ प्रशिक्षकको लागि क्षेत्रीयस्तरको तालिम मितिः चैत्र १८, २०७८  बाँके, मोरङ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भरिएको अभ्यासको प्रदर्शन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tsbastola</dc:creator>
  <cp:lastModifiedBy>DELL</cp:lastModifiedBy>
  <cp:revision>513</cp:revision>
  <dcterms:created xsi:type="dcterms:W3CDTF">2006-08-16T00:00:00Z</dcterms:created>
  <dcterms:modified xsi:type="dcterms:W3CDTF">2022-03-24T15:12:33Z</dcterms:modified>
</cp:coreProperties>
</file>